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88" r:id="rId9"/>
    <p:sldId id="286" r:id="rId10"/>
    <p:sldId id="287" r:id="rId11"/>
    <p:sldId id="264" r:id="rId12"/>
    <p:sldId id="289" r:id="rId13"/>
    <p:sldId id="290" r:id="rId14"/>
    <p:sldId id="265" r:id="rId15"/>
    <p:sldId id="291" r:id="rId16"/>
    <p:sldId id="285" r:id="rId17"/>
    <p:sldId id="268" r:id="rId18"/>
    <p:sldId id="269" r:id="rId19"/>
    <p:sldId id="270" r:id="rId20"/>
    <p:sldId id="271" r:id="rId21"/>
    <p:sldId id="272" r:id="rId22"/>
    <p:sldId id="293" r:id="rId23"/>
    <p:sldId id="292" r:id="rId24"/>
    <p:sldId id="294" r:id="rId25"/>
    <p:sldId id="273" r:id="rId26"/>
    <p:sldId id="295" r:id="rId27"/>
    <p:sldId id="296" r:id="rId28"/>
    <p:sldId id="276" r:id="rId29"/>
    <p:sldId id="277" r:id="rId30"/>
    <p:sldId id="278" r:id="rId31"/>
    <p:sldId id="280" r:id="rId32"/>
    <p:sldId id="281" r:id="rId33"/>
    <p:sldId id="297" r:id="rId34"/>
    <p:sldId id="298" r:id="rId35"/>
    <p:sldId id="284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3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7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424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639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4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0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6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6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5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6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6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4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5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6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Autistični</a:t>
            </a:r>
            <a:r>
              <a:rPr dirty="0"/>
              <a:t> </a:t>
            </a:r>
            <a:r>
              <a:rPr dirty="0" err="1"/>
              <a:t>spektar</a:t>
            </a:r>
            <a:r>
              <a:rPr dirty="0"/>
              <a:t> </a:t>
            </a:r>
            <a:r>
              <a:rPr dirty="0" err="1"/>
              <a:t>poremećaja</a:t>
            </a:r>
            <a:r>
              <a:rPr dirty="0"/>
              <a:t> (ASP)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Anđela Kovačević, </a:t>
            </a:r>
            <a:r>
              <a:rPr lang="hr-HR" dirty="0" err="1"/>
              <a:t>dr.med</a:t>
            </a:r>
            <a:r>
              <a:rPr lang="hr-HR" dirty="0"/>
              <a:t>., specijalist dječje i adolescentne psihijatrije</a:t>
            </a:r>
          </a:p>
          <a:p>
            <a:pPr marL="0" indent="0">
              <a:buNone/>
            </a:pPr>
            <a:r>
              <a:rPr lang="hr-HR" dirty="0"/>
              <a:t>KBC Split, Klinika </a:t>
            </a:r>
            <a:r>
              <a:rPr lang="hr-HR"/>
              <a:t>za psihijatriju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F60A59-86DC-EA69-C526-B8808960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/>
              <a:t>3. Deficit u uspostavljanju, održavanju i razumijevanju odnosa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0FF163-5E25-DA84-98DD-5CE763673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Može biti odsutan, smanjen ili atipičan socijalni interes što se očituje kroz odbacivanje drugih, pasivnost ili neprikladno približavanje koje izgleda agresivno ili </a:t>
            </a:r>
            <a:r>
              <a:rPr lang="hr-HR" dirty="0" err="1"/>
              <a:t>disruptivno</a:t>
            </a:r>
            <a:endParaRPr lang="hr-HR" dirty="0"/>
          </a:p>
          <a:p>
            <a:r>
              <a:rPr lang="hr-HR" dirty="0"/>
              <a:t>Ove teškoće su osobito prisutne u male djece, u koje često nema podijeljene socijalne igre i imaginacije (</a:t>
            </a:r>
            <a:r>
              <a:rPr lang="hr-HR" dirty="0" err="1"/>
              <a:t>npr.igre</a:t>
            </a:r>
            <a:r>
              <a:rPr lang="hr-HR" dirty="0"/>
              <a:t> pretvaranja), a kasnije inzistiraju na igranju prema vrlo krutim pravilima</a:t>
            </a:r>
          </a:p>
          <a:p>
            <a:r>
              <a:rPr lang="hr-HR" dirty="0"/>
              <a:t>Često se igraju sami, nemaju interesa za drugu djecu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790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Kriterij B - Ograničeni i repetitivni obrasci ponašanja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 </a:t>
            </a:r>
            <a:r>
              <a:rPr dirty="0" err="1"/>
              <a:t>Minimalno</a:t>
            </a:r>
            <a:r>
              <a:rPr dirty="0"/>
              <a:t> </a:t>
            </a:r>
            <a:r>
              <a:rPr dirty="0" err="1"/>
              <a:t>dva</a:t>
            </a:r>
            <a:r>
              <a:rPr dirty="0"/>
              <a:t> od </a:t>
            </a:r>
            <a:r>
              <a:rPr dirty="0" err="1"/>
              <a:t>četiri</a:t>
            </a:r>
            <a:r>
              <a:rPr dirty="0"/>
              <a:t> </a:t>
            </a:r>
            <a:r>
              <a:rPr dirty="0" err="1"/>
              <a:t>simptoma</a:t>
            </a:r>
            <a:r>
              <a:rPr lang="hr-HR" dirty="0"/>
              <a:t> </a:t>
            </a:r>
            <a:r>
              <a:rPr dirty="0" err="1"/>
              <a:t>moraju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prisutna</a:t>
            </a:r>
            <a:r>
              <a:rPr dirty="0"/>
              <a:t>:</a:t>
            </a:r>
          </a:p>
          <a:p>
            <a:r>
              <a:rPr dirty="0"/>
              <a:t>  1. </a:t>
            </a:r>
            <a:r>
              <a:rPr dirty="0" err="1"/>
              <a:t>Stereotipni</a:t>
            </a:r>
            <a:r>
              <a:rPr dirty="0"/>
              <a:t> </a:t>
            </a:r>
            <a:r>
              <a:rPr dirty="0" err="1"/>
              <a:t>ili</a:t>
            </a:r>
            <a:r>
              <a:rPr dirty="0"/>
              <a:t> </a:t>
            </a:r>
            <a:r>
              <a:rPr dirty="0" err="1"/>
              <a:t>repetitivni</a:t>
            </a:r>
            <a:r>
              <a:rPr dirty="0"/>
              <a:t> </a:t>
            </a:r>
            <a:r>
              <a:rPr dirty="0" err="1"/>
              <a:t>motorički</a:t>
            </a:r>
            <a:r>
              <a:rPr dirty="0"/>
              <a:t> </a:t>
            </a:r>
            <a:r>
              <a:rPr dirty="0" err="1"/>
              <a:t>pokreti</a:t>
            </a:r>
            <a:r>
              <a:rPr dirty="0"/>
              <a:t>, </a:t>
            </a:r>
            <a:r>
              <a:rPr dirty="0" err="1"/>
              <a:t>uporaba</a:t>
            </a:r>
            <a:r>
              <a:rPr dirty="0"/>
              <a:t> </a:t>
            </a:r>
            <a:r>
              <a:rPr dirty="0" err="1"/>
              <a:t>predmeta</a:t>
            </a:r>
            <a:r>
              <a:rPr dirty="0"/>
              <a:t> </a:t>
            </a:r>
            <a:r>
              <a:rPr dirty="0" err="1"/>
              <a:t>ili</a:t>
            </a:r>
            <a:r>
              <a:rPr dirty="0"/>
              <a:t> </a:t>
            </a:r>
            <a:r>
              <a:rPr dirty="0" err="1"/>
              <a:t>govora</a:t>
            </a:r>
            <a:r>
              <a:rPr lang="hr-HR" dirty="0"/>
              <a:t> (jednostavne motoričke stereotipije, redanje igrački ili lupanje predmeta, eholalija)</a:t>
            </a:r>
            <a:endParaRPr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9E23A2-9FBC-01CC-1C33-18511CB0F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71A77C-10F5-AE34-9DDA-492EBBB9E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2. Inzistiranje na istovjetnosti i nefleksibilnost u rutinama (krajnja uznemirenost na male promjene, teškoće s izmjenama, rigidni obrasci mišljenja, potreba da se ide istim putem ili jede ista hrana svakog dana</a:t>
            </a:r>
          </a:p>
          <a:p>
            <a:r>
              <a:rPr lang="hr-HR" dirty="0"/>
              <a:t>3. Jako ograničeni, kruti interesi abnormalnog intenziteta (snažna privrženost neobičnim predmetima ili preokupiranost njima, pretjerano suženi interesi) </a:t>
            </a:r>
          </a:p>
        </p:txBody>
      </p:sp>
    </p:spTree>
    <p:extLst>
      <p:ext uri="{BB962C8B-B14F-4D97-AF65-F5344CB8AC3E}">
        <p14:creationId xmlns:p14="http://schemas.microsoft.com/office/powerpoint/2010/main" val="2124843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92C52D-EDC1-6904-1F63-8CEF4921A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68C666B-3F49-542D-BF88-3FCA6800A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4. </a:t>
            </a:r>
            <a:r>
              <a:rPr lang="hr-HR" dirty="0" err="1"/>
              <a:t>hiperreaktivnost</a:t>
            </a:r>
            <a:r>
              <a:rPr lang="hr-HR" dirty="0"/>
              <a:t> ili </a:t>
            </a:r>
            <a:r>
              <a:rPr lang="hr-HR" dirty="0" err="1"/>
              <a:t>hiporeaktivnost</a:t>
            </a:r>
            <a:r>
              <a:rPr lang="hr-HR" dirty="0"/>
              <a:t> na senzoričke podražaje ili neobičan interes za senzoričke aspekte okoline (očita indiferentnost na bol/temperaturu, neugodna reakcija na specifične zvukove, pretjerano njušenje ili diranje predmeta, vidna fascinacija svjetlom ili pokretom)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8562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Kriterij C - Rana prisutnost simptoma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Simptomi</a:t>
            </a:r>
            <a:r>
              <a:rPr dirty="0"/>
              <a:t> </a:t>
            </a:r>
            <a:r>
              <a:rPr dirty="0" err="1"/>
              <a:t>moraju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prisutni</a:t>
            </a:r>
            <a:r>
              <a:rPr dirty="0"/>
              <a:t> u </a:t>
            </a:r>
            <a:r>
              <a:rPr dirty="0" err="1"/>
              <a:t>ranom</a:t>
            </a:r>
            <a:r>
              <a:rPr dirty="0"/>
              <a:t> </a:t>
            </a:r>
            <a:r>
              <a:rPr dirty="0" err="1"/>
              <a:t>razvojnom</a:t>
            </a:r>
            <a:r>
              <a:rPr dirty="0"/>
              <a:t> </a:t>
            </a:r>
            <a:r>
              <a:rPr dirty="0" err="1"/>
              <a:t>periodu</a:t>
            </a:r>
            <a:endParaRPr dirty="0"/>
          </a:p>
          <a:p>
            <a:r>
              <a:rPr dirty="0" err="1"/>
              <a:t>Mogu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neprimjetni</a:t>
            </a:r>
            <a:r>
              <a:rPr dirty="0"/>
              <a:t> </a:t>
            </a:r>
            <a:r>
              <a:rPr dirty="0" err="1"/>
              <a:t>dok</a:t>
            </a:r>
            <a:r>
              <a:rPr dirty="0"/>
              <a:t> </a:t>
            </a:r>
            <a:r>
              <a:rPr dirty="0" err="1"/>
              <a:t>socijalni</a:t>
            </a:r>
            <a:r>
              <a:rPr dirty="0"/>
              <a:t> </a:t>
            </a:r>
            <a:r>
              <a:rPr dirty="0" err="1"/>
              <a:t>zahtjevi</a:t>
            </a:r>
            <a:r>
              <a:rPr dirty="0"/>
              <a:t> ne </a:t>
            </a:r>
            <a:r>
              <a:rPr dirty="0" err="1"/>
              <a:t>nadmaše</a:t>
            </a:r>
            <a:r>
              <a:rPr dirty="0"/>
              <a:t> </a:t>
            </a:r>
            <a:r>
              <a:rPr dirty="0" err="1"/>
              <a:t>sposobnosti</a:t>
            </a:r>
            <a:endParaRPr dirty="0"/>
          </a:p>
          <a:p>
            <a:r>
              <a:rPr dirty="0"/>
              <a:t> </a:t>
            </a:r>
            <a:r>
              <a:rPr dirty="0" err="1"/>
              <a:t>Mogu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prikriveni</a:t>
            </a:r>
            <a:r>
              <a:rPr dirty="0"/>
              <a:t> </a:t>
            </a:r>
            <a:r>
              <a:rPr dirty="0" err="1"/>
              <a:t>naučenim</a:t>
            </a:r>
            <a:r>
              <a:rPr dirty="0"/>
              <a:t> </a:t>
            </a:r>
            <a:r>
              <a:rPr dirty="0" err="1"/>
              <a:t>strategijama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A7D383-093F-FDB7-1F80-FA7F282B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E89231-93FE-019E-5979-C4E5F110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Kriterij D. Simptomi uzrokuju klinički značajno oštećenje u socijalnom, radnom ili drugim područjima funkcioniranja</a:t>
            </a:r>
          </a:p>
          <a:p>
            <a:r>
              <a:rPr lang="hr-HR" dirty="0"/>
              <a:t>Kriterij E. Smetnje se ne mogu bolje objasniti </a:t>
            </a:r>
            <a:r>
              <a:rPr lang="hr-HR" dirty="0" err="1"/>
              <a:t>inte</a:t>
            </a:r>
            <a:r>
              <a:rPr lang="hr-HR" dirty="0"/>
              <a:t> </a:t>
            </a:r>
            <a:r>
              <a:rPr lang="hr-HR" dirty="0" err="1"/>
              <a:t>lektualnim</a:t>
            </a:r>
            <a:r>
              <a:rPr lang="hr-HR" dirty="0"/>
              <a:t> teškoćama (IT) ili općim razvojnim </a:t>
            </a:r>
            <a:r>
              <a:rPr lang="hr-HR" dirty="0" err="1"/>
              <a:t>zasto</a:t>
            </a:r>
            <a:r>
              <a:rPr lang="hr-HR" dirty="0"/>
              <a:t> </a:t>
            </a:r>
            <a:r>
              <a:rPr lang="hr-HR" dirty="0" err="1"/>
              <a:t>jem</a:t>
            </a:r>
            <a:r>
              <a:rPr lang="hr-HR" dirty="0"/>
              <a:t>. Međutim, ASP i intelektualne teškoće (IT) mogu se pojaviti i u </a:t>
            </a:r>
            <a:r>
              <a:rPr lang="hr-HR" dirty="0" err="1"/>
              <a:t>komorbiditetu</a:t>
            </a:r>
            <a:r>
              <a:rPr lang="hr-HR" dirty="0"/>
              <a:t>, no u tom slučaju za postavljanje dijagnoze ASP-a socijalno-komunikacijske vještine moraju biti znatno ispod općega razvojnog stupnja, odnosno ispod neverbalnih vještina (fina motorika, neverbalno rješavanje problema)</a:t>
            </a:r>
          </a:p>
        </p:txBody>
      </p:sp>
    </p:spTree>
    <p:extLst>
      <p:ext uri="{BB962C8B-B14F-4D97-AF65-F5344CB8AC3E}">
        <p14:creationId xmlns:p14="http://schemas.microsoft.com/office/powerpoint/2010/main" val="561409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Slika na kojoj se prikazuje tekst, snimka zaslona, Font, crta">
            <a:extLst>
              <a:ext uri="{FF2B5EF4-FFF2-40B4-BE49-F238E27FC236}">
                <a16:creationId xmlns:a16="http://schemas.microsoft.com/office/drawing/2014/main" id="{6941FD65-45E9-22CF-E3D9-067A64E3C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72" y="1216152"/>
            <a:ext cx="6211167" cy="387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43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285DE3-A781-9207-3046-FBC53437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/>
              <a:t>Rani atipični autistični spektar poremećaja i autistični spektar poremećaja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550D6C-0EF0-EF79-9AA4-A4E90A443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/>
              <a:t>1. Uvod i klasifikacije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Autizam se nekad smatrao rijetkom i tajanstvenom bolešću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Današnje razumijevanje uključuje neurobiološke spoznaje, kliničke kriterije i terapijske pristupe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Definicija ASP-a temelji se na radovima Lea </a:t>
            </a:r>
            <a:r>
              <a:rPr lang="hr-HR" dirty="0" err="1"/>
              <a:t>Kannera</a:t>
            </a:r>
            <a:r>
              <a:rPr lang="hr-HR" dirty="0"/>
              <a:t> (1943) i M. </a:t>
            </a:r>
            <a:r>
              <a:rPr lang="hr-HR" dirty="0" err="1"/>
              <a:t>Ruttera</a:t>
            </a:r>
            <a:r>
              <a:rPr lang="hr-HR" dirty="0"/>
              <a:t> (1978)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1215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14F4F9-39A2-41D7-2F9A-80D74875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2. Epidemiologija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CC6A97-0399-C28C-20A2-249D67D7E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Povijesna </a:t>
            </a:r>
            <a:r>
              <a:rPr lang="hr-HR" dirty="0" err="1"/>
              <a:t>prevalencija</a:t>
            </a:r>
            <a:r>
              <a:rPr lang="hr-HR" dirty="0"/>
              <a:t>: 2-4 na 10 000 stanovnika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Novija istraživanja: 1 na 68 djece prema DC:0-5tm (2016)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Autizam je češći kod dječaka (omjer 4-6:1 u kliničkim uzorcima)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Kada se autizam dijagnosticira u djevojčica, češće su prisutne IT, manje je repetitivnog stereotipnog ponašanja, a prognoza je lošija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4005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AAAB62-B371-C539-3C44-425CD05CE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b="1" dirty="0"/>
              <a:t>3. Klinička slika ranog atipičnog spektra autističnog poremećaja (RAASP)</a:t>
            </a:r>
            <a:br>
              <a:rPr lang="hr-HR" sz="3200" b="1" dirty="0"/>
            </a:br>
            <a:endParaRPr lang="hr-HR" sz="3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7C87DE-DAE4-E3ED-1685-18D9E35A2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7" y="2544638"/>
            <a:ext cx="6347714" cy="38807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Dijagnosticira se između 9 i 36 mjeseci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 nekih djece prelazi u ASP, ali nije pravilo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Rana dijagnoza omogućava brzu intervenciju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9506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Definicija ASP-a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Autistični spektar poremećaja (ASP) možemo definirati kao </a:t>
            </a:r>
            <a:r>
              <a:rPr lang="hr-HR" dirty="0" err="1"/>
              <a:t>neurorazvojni</a:t>
            </a:r>
            <a:r>
              <a:rPr lang="hr-HR" dirty="0"/>
              <a:t> poremećaj koji je okarakteriziran dubljim poremećajem socijalne interakcije i socijalne komunikacije u različitim kontekstima, a manifestira se deficitom u socijalnom reciprocitetu, neverbalnom komunikacijskom ponašanju koje se primjenjuje u socijalnim situacijama, kao i potrebnim vještinama u razvoju, održavanju i razumijevanju relacije (odnosa), te prisutnošću restriktivnog i repetitivnog ponašanja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1C41D2-4829-2D87-3D02-F8631629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hr-HR" b="1" dirty="0"/>
              <a:t>Klinička slika ASP-a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A76D1E-6200-DA96-AEDD-685FB089E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/>
              <a:t>4.1. Uvodni aspekti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Dijagnosticira se nakon 18 mjeseci.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Postoji regresivni (gubitak stečenih vještina) i progresivni oblik (od rođenja prisutni simptomi).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Rana detekcija može biti otežana zbog roditeljskog poricanja problema, bilingvizma i visoke inteligencije djeteta.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4788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CFDFCA-BF8A-8560-4E3C-59D015AD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hr-HR" b="1" dirty="0"/>
              <a:t>Klinička slika prema zahvaćenim područjima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A69F6EC-0474-37A1-3D6A-5D5023346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1. Poremećaj socijalne interakcije i komunikacije</a:t>
            </a:r>
            <a:endParaRPr lang="hr-HR" dirty="0"/>
          </a:p>
          <a:p>
            <a:r>
              <a:rPr lang="hr-HR" dirty="0"/>
              <a:t>Najraniji znakovi su: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manjak interesa za ljudsko lice,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odsutnost kontakta očima,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teškoće u uspostavljanju „združene ili zajedničke pažnje“  i privrženosti,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izostanak smiješka trećeg mjeseca,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manjak imitacije te namjere za socijalnom komunikacijom,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odbijanje dodira skrbnika,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manjak reakcije na dozivanje imenom te odsutnost pokazivanja prstom</a:t>
            </a:r>
          </a:p>
        </p:txBody>
      </p:sp>
    </p:spTree>
    <p:extLst>
      <p:ext uri="{BB962C8B-B14F-4D97-AF65-F5344CB8AC3E}">
        <p14:creationId xmlns:p14="http://schemas.microsoft.com/office/powerpoint/2010/main" val="43457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F55539-16D4-D0EC-AF75-4B899EC2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DCE2E1-7357-43EB-473C-1A31E3A6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Ne dolazi do razvoja gestikulacije i mimike, nema reakcije na udaljavanje roditelja, kao ni veselja nakon njihova povratka, a izostaje i sudjelovanje u fantazijskim igrama pretvaranja</a:t>
            </a:r>
          </a:p>
          <a:p>
            <a:r>
              <a:rPr lang="hr-HR" dirty="0"/>
              <a:t>Pojedini su se istraživači usredotočili na ulogu ranih socijalno komunikacijskih vještina (združenu pažnju, praćenje pogledom te upotrebu imitacije i gesta) ističući ih kao glavne odrednice kasnijega stjecanja jezičnih sposobnosti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9175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FC0373-A643-06FF-2288-84D204445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46939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CEE8A3-9373-DA56-9F4D-84F30541E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2" y="1417638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/>
              <a:t>Drugi pak ističu važnost igre (posebno igre pretvaranja) kao važnog čimbenika kasnijega jezičnog razvoja, sugerirajući da igra omogućuje razvoj simboličkog mišljenja</a:t>
            </a:r>
          </a:p>
          <a:p>
            <a:r>
              <a:rPr lang="hr-HR" dirty="0"/>
              <a:t>Djeca s autizmom slabijih su emocionalnih reakcija u usporedbi s drugim ljudima te rjeđe traže utjehu nakon slučajnog ozljeđivanja</a:t>
            </a:r>
          </a:p>
          <a:p>
            <a:r>
              <a:rPr lang="hr-HR" dirty="0"/>
              <a:t>Igra je obično stereotipna i motorička, sa svrhom senzoričke stimulacije, što roditeljima može biti teško razlikovati od kreativne igre</a:t>
            </a:r>
          </a:p>
        </p:txBody>
      </p:sp>
    </p:spTree>
    <p:extLst>
      <p:ext uri="{BB962C8B-B14F-4D97-AF65-F5344CB8AC3E}">
        <p14:creationId xmlns:p14="http://schemas.microsoft.com/office/powerpoint/2010/main" val="4183233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DBAD3C-DBC1-47F8-7234-9ACE774ED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DBA16D-C47A-168F-1F1C-CD7AFA9F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Mnoga istraživanja izvještavaju o znatnoj varijabilnosti u pojedinim jezičnim vještinama djece s autizmom</a:t>
            </a:r>
          </a:p>
          <a:p>
            <a:r>
              <a:rPr lang="hr-HR" dirty="0"/>
              <a:t>U govoru mogu biti prisutni eholalija, </a:t>
            </a:r>
            <a:r>
              <a:rPr lang="hr-HR" dirty="0" err="1"/>
              <a:t>fonografizam</a:t>
            </a:r>
            <a:r>
              <a:rPr lang="hr-HR" dirty="0"/>
              <a:t> (imitiranje raspoloženja i tona osobe koja govori), obrat riječi, neologizmi (stvaranje novih riječi), </a:t>
            </a:r>
            <a:r>
              <a:rPr lang="hr-HR" dirty="0" err="1"/>
              <a:t>pronominalna</a:t>
            </a:r>
            <a:r>
              <a:rPr lang="hr-HR" dirty="0"/>
              <a:t> zamjena (umjesto da kaže: „Ja sam gladna“, kaže: „Ana je gladna“), manjak intonacije, </a:t>
            </a:r>
            <a:r>
              <a:rPr lang="hr-HR" dirty="0" err="1"/>
              <a:t>idiosinkratičnost</a:t>
            </a:r>
            <a:r>
              <a:rPr lang="hr-HR" dirty="0"/>
              <a:t> riječi (riječ ima vlastito značenje nerazumljivo drugima)</a:t>
            </a:r>
          </a:p>
          <a:p>
            <a:r>
              <a:rPr lang="hr-HR" dirty="0"/>
              <a:t>Oko trećine do polovice osoba s autizmom nikada ne razvije komunikacijski govor, dok ostali mogu pokazivati različite abnormalnosti govora</a:t>
            </a:r>
          </a:p>
        </p:txBody>
      </p:sp>
    </p:spTree>
    <p:extLst>
      <p:ext uri="{BB962C8B-B14F-4D97-AF65-F5344CB8AC3E}">
        <p14:creationId xmlns:p14="http://schemas.microsoft.com/office/powerpoint/2010/main" val="4006657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34D9B7-3B74-5D63-9854-B6B99C2D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0C7225-FF5B-759B-58F4-4FF304CE9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/>
              <a:t>2. Restriktivna, repetitivna ponašanja i interesi</a:t>
            </a:r>
            <a:endParaRPr lang="hr-HR" dirty="0"/>
          </a:p>
          <a:p>
            <a:r>
              <a:rPr lang="hr-HR" dirty="0"/>
              <a:t>Tako dijete može neuobičajeno reagirati na različite objekte (npr. daljinski upravljač) ili se može činiti gluho, pokazujući interes samo za specifične zvukove (npr. zvuk usisavača)</a:t>
            </a:r>
          </a:p>
          <a:p>
            <a:r>
              <a:rPr lang="hr-HR" dirty="0"/>
              <a:t>Okolini pokatkad nije lako zamijetiti kada djetetova igra postaje stereotipna, zbog čega se ova skupina simptoma obično kasnije prepoznaje</a:t>
            </a:r>
          </a:p>
          <a:p>
            <a:r>
              <a:rPr lang="hr-HR" dirty="0"/>
              <a:t> Česta su repetitivna, stereotipna ponašanja (mahanje rukama, vrtnja rukama i prstima, hodanje na prstima)</a:t>
            </a:r>
          </a:p>
        </p:txBody>
      </p:sp>
    </p:spTree>
    <p:extLst>
      <p:ext uri="{BB962C8B-B14F-4D97-AF65-F5344CB8AC3E}">
        <p14:creationId xmlns:p14="http://schemas.microsoft.com/office/powerpoint/2010/main" val="904383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F7C40A-7C2B-FBB8-AA63-B7A7F7090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9E2D41F-1437-9E52-F14B-1BC197B5E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3. Intelektualne teškoće (IT) i druge poteškoće</a:t>
            </a:r>
            <a:endParaRPr lang="hr-H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IT prisutne u 50 % slučajeva (starija istraživanja ¾)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Tipično je neverbalni IQ veći od verbalnog, tako da se preporučuje mjerenje globalnog IQ-a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S vremenom u neke djece verbalne sposobnosti „dostižu“ neverbalne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 Mogu biti prisutni „otoci“ očuvanih sposobnosti, kao npr. glazbene sposobnosti, izračunavanje kalendarskih dana, posebnosti pamćenja i dr.</a:t>
            </a:r>
          </a:p>
          <a:p>
            <a:pPr marL="457200" lvl="1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2695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9BAD52-5383-38F7-F421-9160D655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3398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ADFF6FA-C0A7-BFF6-8A2C-38428ACD7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Osobe s autizmom pokazuju često deficit u apstraktnom mišljenju, </a:t>
            </a:r>
            <a:r>
              <a:rPr lang="hr-HR" dirty="0" err="1"/>
              <a:t>sekvencioniranju</a:t>
            </a:r>
            <a:r>
              <a:rPr lang="hr-HR" dirty="0"/>
              <a:t> i obradi informacija</a:t>
            </a:r>
          </a:p>
          <a:p>
            <a:r>
              <a:rPr lang="hr-HR" dirty="0"/>
              <a:t> Niži IQ povezan je s češćom pojavom epileptičkih napadaja u adolescenciji, kao i s općenito lošijim ishodom bolesti</a:t>
            </a:r>
          </a:p>
          <a:p>
            <a:r>
              <a:rPr lang="hr-HR" dirty="0"/>
              <a:t> Epileptički se napadaji pojavljuju u oko 25 % pojedinaca</a:t>
            </a:r>
          </a:p>
          <a:p>
            <a:r>
              <a:rPr lang="hr-HR" dirty="0"/>
              <a:t>Prema razini inteligencije razlikujemo: „</a:t>
            </a:r>
            <a:r>
              <a:rPr lang="hr-HR" dirty="0" err="1"/>
              <a:t>niskofukcionirajući</a:t>
            </a:r>
            <a:r>
              <a:rPr lang="hr-HR" dirty="0"/>
              <a:t> </a:t>
            </a:r>
            <a:r>
              <a:rPr lang="hr-HR" dirty="0" err="1"/>
              <a:t>autizam“u</a:t>
            </a:r>
            <a:r>
              <a:rPr lang="hr-HR" dirty="0"/>
              <a:t> pojedinaca s intelektualnim zaostajanjem i slabim jezičnim sposobnostima te „</a:t>
            </a:r>
            <a:r>
              <a:rPr lang="hr-HR" dirty="0" err="1"/>
              <a:t>visokofunkcionira</a:t>
            </a:r>
            <a:r>
              <a:rPr lang="hr-HR" dirty="0"/>
              <a:t> </a:t>
            </a:r>
            <a:r>
              <a:rPr lang="hr-HR" dirty="0" err="1"/>
              <a:t>jući</a:t>
            </a:r>
            <a:r>
              <a:rPr lang="hr-HR" dirty="0"/>
              <a:t> </a:t>
            </a:r>
            <a:r>
              <a:rPr lang="hr-HR" dirty="0" err="1"/>
              <a:t>autizam“u</a:t>
            </a:r>
            <a:r>
              <a:rPr lang="hr-HR" dirty="0"/>
              <a:t> onih s prosječnom ili višom inteligencijom, uz bolje jezične sposobnosti </a:t>
            </a:r>
          </a:p>
        </p:txBody>
      </p:sp>
    </p:spTree>
    <p:extLst>
      <p:ext uri="{BB962C8B-B14F-4D97-AF65-F5344CB8AC3E}">
        <p14:creationId xmlns:p14="http://schemas.microsoft.com/office/powerpoint/2010/main" val="3249454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3A67CE-11C6-A79A-2BB5-9F5433B78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Dijagnostika autizma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A4597A1-1088-4AF4-6B06-7563EF138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Ključna točka</a:t>
            </a:r>
            <a:r>
              <a:rPr lang="hr-HR" dirty="0"/>
              <a:t>: Dijagnostički tim treba biti svjestan znanja koje roditelji posjeduju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Kao i pri dijagnosticira nju IT-a, profesionalac nerijetko nailazi na roditeljsko neodobravanje ako dijagnozu priopći prerano, jer je riječ o prilično važnoj dijagnozi s ozbiljnom prognozom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 druge pak strane kasnim priopćivanjem </a:t>
            </a:r>
            <a:r>
              <a:rPr lang="hr-HR" dirty="0" err="1"/>
              <a:t>dija</a:t>
            </a:r>
            <a:r>
              <a:rPr lang="hr-HR" dirty="0"/>
              <a:t> </a:t>
            </a:r>
            <a:r>
              <a:rPr lang="hr-HR" dirty="0" err="1"/>
              <a:t>gnoze</a:t>
            </a:r>
            <a:r>
              <a:rPr lang="hr-HR" dirty="0"/>
              <a:t> djetetu se uskraćuje rana terapija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4083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4A5AD4-A16F-2BEA-04FC-990AA97A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Rizici za autizam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93BA38-3549-85FD-D14A-47A9C1AE3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Visoki rizik</a:t>
            </a:r>
            <a:r>
              <a:rPr lang="hr-HR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Braća/sestre djece s dijagnosticiranim autizmom (rizik do 19%)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Prijevremeno rođena djeca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Djeca roditelja s psihičkim poremećajima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Djeca čije su majke koristile </a:t>
            </a:r>
            <a:r>
              <a:rPr lang="hr-HR" dirty="0" err="1"/>
              <a:t>valproat</a:t>
            </a:r>
            <a:r>
              <a:rPr lang="hr-HR" dirty="0"/>
              <a:t> (antiepileptik) tijekom trudnoće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Djeca s </a:t>
            </a:r>
            <a:r>
              <a:rPr lang="hr-HR" dirty="0" err="1"/>
              <a:t>neuropedijatrijskim</a:t>
            </a:r>
            <a:r>
              <a:rPr lang="hr-HR" dirty="0"/>
              <a:t> sindromima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36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DSM-5 i promjene u dijagnostici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DSM-5 je </a:t>
            </a:r>
            <a:r>
              <a:rPr dirty="0" err="1"/>
              <a:t>uveo</a:t>
            </a:r>
            <a:r>
              <a:rPr dirty="0"/>
              <a:t> </a:t>
            </a:r>
            <a:r>
              <a:rPr dirty="0" err="1"/>
              <a:t>dimenzionalni</a:t>
            </a:r>
            <a:r>
              <a:rPr dirty="0"/>
              <a:t> </a:t>
            </a:r>
            <a:r>
              <a:rPr dirty="0" err="1"/>
              <a:t>pristup</a:t>
            </a:r>
            <a:r>
              <a:rPr dirty="0"/>
              <a:t> </a:t>
            </a:r>
            <a:r>
              <a:rPr dirty="0" err="1"/>
              <a:t>umjesto</a:t>
            </a:r>
            <a:r>
              <a:rPr dirty="0"/>
              <a:t> </a:t>
            </a:r>
            <a:r>
              <a:rPr dirty="0" err="1"/>
              <a:t>kategorijskog</a:t>
            </a:r>
            <a:endParaRPr dirty="0"/>
          </a:p>
          <a:p>
            <a:r>
              <a:rPr dirty="0" err="1"/>
              <a:t>Pojedinačni</a:t>
            </a:r>
            <a:r>
              <a:rPr dirty="0"/>
              <a:t> </a:t>
            </a:r>
            <a:r>
              <a:rPr dirty="0" err="1"/>
              <a:t>entiteti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objedinjeni</a:t>
            </a:r>
            <a:r>
              <a:rPr dirty="0"/>
              <a:t> pod </a:t>
            </a:r>
            <a:r>
              <a:rPr dirty="0" err="1"/>
              <a:t>jednim</a:t>
            </a:r>
            <a:r>
              <a:rPr dirty="0"/>
              <a:t> </a:t>
            </a:r>
            <a:r>
              <a:rPr dirty="0" err="1"/>
              <a:t>pojmom</a:t>
            </a:r>
            <a:r>
              <a:rPr dirty="0"/>
              <a:t> </a:t>
            </a:r>
            <a:r>
              <a:rPr lang="hr-HR" dirty="0"/>
              <a:t>–AUTISTIČNI SPEKTAR POREMEĆAJA</a:t>
            </a:r>
            <a:endParaRPr dirty="0"/>
          </a:p>
          <a:p>
            <a:r>
              <a:rPr dirty="0" err="1"/>
              <a:t>Rettov</a:t>
            </a:r>
            <a:r>
              <a:rPr dirty="0"/>
              <a:t> </a:t>
            </a:r>
            <a:r>
              <a:rPr dirty="0" err="1"/>
              <a:t>sindrom</a:t>
            </a:r>
            <a:r>
              <a:rPr dirty="0"/>
              <a:t> je </a:t>
            </a:r>
            <a:r>
              <a:rPr dirty="0" err="1"/>
              <a:t>izdvojen</a:t>
            </a:r>
            <a:r>
              <a:rPr dirty="0"/>
              <a:t> </a:t>
            </a:r>
            <a:r>
              <a:rPr dirty="0" err="1"/>
              <a:t>kao</a:t>
            </a:r>
            <a:r>
              <a:rPr dirty="0"/>
              <a:t> </a:t>
            </a:r>
            <a:r>
              <a:rPr dirty="0" err="1"/>
              <a:t>genski</a:t>
            </a:r>
            <a:r>
              <a:rPr dirty="0"/>
              <a:t> </a:t>
            </a:r>
            <a:r>
              <a:rPr dirty="0" err="1"/>
              <a:t>poremećaj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C9C14A-B8F2-15D9-A294-66117454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„Red </a:t>
            </a:r>
            <a:r>
              <a:rPr lang="hr-HR" dirty="0" err="1"/>
              <a:t>flags</a:t>
            </a:r>
            <a:r>
              <a:rPr lang="hr-HR" dirty="0"/>
              <a:t>”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D49C00-BDC0-85A1-53C1-8EED8917B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Gubitak govora i jezičnih vještina prije 3. godine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Regresija vještina - hitna dijagnostička evaluacija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09739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EA5234-8AAA-F9DD-76CA-B1B28F5D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68CCB6-FA0B-B1B8-51D4-14D88300F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/>
              <a:t>Dijagnostički izazovi u ranoj dobi</a:t>
            </a: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b="1" dirty="0"/>
              <a:t>Teškoće u prvoj i drugoj godini</a:t>
            </a:r>
            <a:r>
              <a:rPr lang="hr-HR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Relevantne informacije postaju jasnije od 18. mjeseca života.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Prvi simptomi mogu biti vidljivi već u prvoj godini.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Preciznija dijagnostika nakon 3. godine života.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9366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882C02-5CA3-6D6B-7021-E288CE58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Dijagnostika 1. stupnja- pedijatar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766180-1B71-D578-3AAD-EAB800DFA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provode je stručnjaci prvog kontakta u prve dvije godine, uključuje rutinski razvojni pregled, osnovne laboratorijske nalaze te </a:t>
            </a:r>
            <a:r>
              <a:rPr lang="hr-HR" dirty="0" err="1"/>
              <a:t>probirne</a:t>
            </a:r>
            <a:r>
              <a:rPr lang="hr-HR" dirty="0"/>
              <a:t> (</a:t>
            </a:r>
            <a:r>
              <a:rPr lang="hr-HR" dirty="0" err="1"/>
              <a:t>skrining</a:t>
            </a:r>
            <a:r>
              <a:rPr lang="hr-HR" dirty="0"/>
              <a:t>) testove za autizam</a:t>
            </a:r>
          </a:p>
          <a:p>
            <a:r>
              <a:rPr lang="hr-HR" dirty="0"/>
              <a:t>Apsolutnu indikaciju za evaluaciju čine sljedeći čimbenici: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izostanak brbljanja, upiranja prstom, mahanja ili drugih gesta u 12. mjesecu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 izostanak pojedinačne riječi u 16. mjesecu, izostanak spontane fraze od dvije riječi (</a:t>
            </a:r>
            <a:r>
              <a:rPr lang="hr-HR" dirty="0" err="1"/>
              <a:t>neeholalične</a:t>
            </a:r>
            <a:r>
              <a:rPr lang="hr-HR" dirty="0"/>
              <a:t>) u 24. mjesecu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gubitak govora ili socijalnih vještina (regresija) u bilo kojoj dobi; ovomu obično prethodi izostanak osmijeha s 3 do 6 mjeseci te nedostatak ispuštanja zvukova ili facijalne ekspresije s 9 mjeseci (poremećaj socijalne interakcije)</a:t>
            </a:r>
          </a:p>
        </p:txBody>
      </p:sp>
    </p:spTree>
    <p:extLst>
      <p:ext uri="{BB962C8B-B14F-4D97-AF65-F5344CB8AC3E}">
        <p14:creationId xmlns:p14="http://schemas.microsoft.com/office/powerpoint/2010/main" val="31147337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3D3A25-9FE5-5A2C-03AA-153A8BA6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Dijagnostika 2. stupnja-multidisciplinarni tim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59D59F-773B-0644-41F6-A20A4AC3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/>
              <a:t>Dječji i adolescentni psihijatar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Neuropedijatar</a:t>
            </a:r>
            <a:r>
              <a:rPr lang="hr-HR" dirty="0"/>
              <a:t>- neurološki pregled, EEG, MR mozga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Edukator </a:t>
            </a:r>
            <a:r>
              <a:rPr lang="hr-HR" dirty="0" err="1"/>
              <a:t>rehabilitator</a:t>
            </a: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Logoped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Psiholog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Terapeut senzorne integracije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4647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13868C-261F-07C8-B516-C8C2BF51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3F4C84-4162-34DE-82ED-68A61C0D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ADOS-2 modul</a:t>
            </a:r>
          </a:p>
          <a:p>
            <a:r>
              <a:rPr lang="hr-HR" dirty="0"/>
              <a:t>zlatni standard čine psihijatrijski intervju s anamnezom i opservacija </a:t>
            </a:r>
          </a:p>
        </p:txBody>
      </p:sp>
    </p:spTree>
    <p:extLst>
      <p:ext uri="{BB962C8B-B14F-4D97-AF65-F5344CB8AC3E}">
        <p14:creationId xmlns:p14="http://schemas.microsoft.com/office/powerpoint/2010/main" val="23617632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Slika na kojoj se prikazuje tekst, broj, snimka zaslona, Font&#10;&#10;Sadržaj generiran umjetnom inteligencijom može biti netočan.">
            <a:extLst>
              <a:ext uri="{FF2B5EF4-FFF2-40B4-BE49-F238E27FC236}">
                <a16:creationId xmlns:a16="http://schemas.microsoft.com/office/drawing/2014/main" id="{B6EDE370-57AF-DB9D-2290-EB7427BEEDE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352425"/>
            <a:ext cx="8283575" cy="6153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78567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ED7959-BF63-1CE7-B304-C1E763A4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Etiopatogeneza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1A1E39-1C35-76EE-820A-5069D126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53896"/>
            <a:ext cx="6347714" cy="4587467"/>
          </a:xfrm>
        </p:spPr>
        <p:txBody>
          <a:bodyPr/>
          <a:lstStyle/>
          <a:p>
            <a:r>
              <a:rPr lang="hr-HR" dirty="0" err="1"/>
              <a:t>Etiopatogeneza</a:t>
            </a:r>
            <a:r>
              <a:rPr lang="hr-HR" dirty="0"/>
              <a:t> nije potpuno razjašnjena, a prema onome što znamo vjerojatno je </a:t>
            </a:r>
            <a:r>
              <a:rPr lang="hr-HR" dirty="0" err="1"/>
              <a:t>multifaktorijelna</a:t>
            </a:r>
            <a:r>
              <a:rPr lang="hr-HR" dirty="0"/>
              <a:t> </a:t>
            </a:r>
          </a:p>
          <a:p>
            <a:r>
              <a:rPr lang="hr-HR" dirty="0"/>
              <a:t>utjecaj različitih čimbenika dovodi do izražene kliničke slike</a:t>
            </a:r>
          </a:p>
          <a:p>
            <a:r>
              <a:rPr lang="hr-HR" dirty="0"/>
              <a:t>Danas imamo osnova tvrditi da je u </a:t>
            </a:r>
            <a:r>
              <a:rPr lang="hr-HR" dirty="0" err="1"/>
              <a:t>etiopatogenezi</a:t>
            </a:r>
            <a:r>
              <a:rPr lang="hr-HR" dirty="0"/>
              <a:t> genska baza važnija od prenatalnih i postnatalnih okolinskih rizičnih čimbenika</a:t>
            </a:r>
          </a:p>
          <a:p>
            <a:r>
              <a:rPr lang="hr-HR" dirty="0"/>
              <a:t>Prisutna je povećana konkordancija u monozigotnih blizanaca, kao i povećani rizik od razvoja autizma u braće/sestara</a:t>
            </a:r>
          </a:p>
          <a:p>
            <a:r>
              <a:rPr lang="hr-HR" dirty="0"/>
              <a:t>Suvremene </a:t>
            </a:r>
            <a:r>
              <a:rPr lang="hr-HR" dirty="0" err="1"/>
              <a:t>bli</a:t>
            </a:r>
            <a:r>
              <a:rPr lang="hr-HR" dirty="0"/>
              <a:t> </a:t>
            </a:r>
            <a:r>
              <a:rPr lang="hr-HR" dirty="0" err="1"/>
              <a:t>zanačke</a:t>
            </a:r>
            <a:r>
              <a:rPr lang="hr-HR" dirty="0"/>
              <a:t> studije govore u prilog značajnom doprinosu genetike etiologiji autizma.</a:t>
            </a:r>
          </a:p>
        </p:txBody>
      </p:sp>
    </p:spTree>
    <p:extLst>
      <p:ext uri="{BB962C8B-B14F-4D97-AF65-F5344CB8AC3E}">
        <p14:creationId xmlns:p14="http://schemas.microsoft.com/office/powerpoint/2010/main" val="2021383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F9418F-9114-0E30-B7E5-5B0F4909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3E38EFC-4331-C7D0-F614-F8DFC156B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Sadašnji teorijski pristupi autizmu vezani su uz tri </a:t>
            </a:r>
            <a:r>
              <a:rPr lang="hr-HR" dirty="0" err="1"/>
              <a:t>neurokognitivne</a:t>
            </a:r>
            <a:r>
              <a:rPr lang="hr-HR" dirty="0"/>
              <a:t> (</a:t>
            </a:r>
            <a:r>
              <a:rPr lang="hr-HR" dirty="0" err="1"/>
              <a:t>neuropsihološke</a:t>
            </a:r>
            <a:r>
              <a:rPr lang="hr-HR" dirty="0"/>
              <a:t>) teorije:</a:t>
            </a:r>
          </a:p>
          <a:p>
            <a:pPr>
              <a:buFont typeface="+mj-lt"/>
              <a:buAutoNum type="arabicPeriod"/>
            </a:pPr>
            <a:r>
              <a:rPr lang="hr-HR" dirty="0"/>
              <a:t>teoriju o oštećenju egzekutivnih funkcija </a:t>
            </a:r>
          </a:p>
          <a:p>
            <a:pPr>
              <a:buFont typeface="+mj-lt"/>
              <a:buAutoNum type="arabicPeriod"/>
            </a:pPr>
            <a:r>
              <a:rPr lang="hr-HR" dirty="0"/>
              <a:t>teoriju o slabosti središnje koherencije </a:t>
            </a:r>
          </a:p>
          <a:p>
            <a:pPr>
              <a:buFont typeface="+mj-lt"/>
              <a:buAutoNum type="arabicPeriod"/>
            </a:pPr>
            <a:r>
              <a:rPr lang="hr-HR" dirty="0"/>
              <a:t> teoriju uma </a:t>
            </a:r>
          </a:p>
        </p:txBody>
      </p:sp>
    </p:spTree>
    <p:extLst>
      <p:ext uri="{BB962C8B-B14F-4D97-AF65-F5344CB8AC3E}">
        <p14:creationId xmlns:p14="http://schemas.microsoft.com/office/powerpoint/2010/main" val="35012458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5261CD-30B2-AC1F-FBF3-01DC66C9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26008"/>
          </a:xfrm>
        </p:spPr>
        <p:txBody>
          <a:bodyPr/>
          <a:lstStyle/>
          <a:p>
            <a:r>
              <a:rPr lang="hr-HR" dirty="0"/>
              <a:t>Teorija uma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4FBBB9A-0890-ED64-8A87-59BB395A4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92224"/>
            <a:ext cx="6347714" cy="4249139"/>
          </a:xfrm>
        </p:spPr>
        <p:txBody>
          <a:bodyPr/>
          <a:lstStyle/>
          <a:p>
            <a:r>
              <a:rPr lang="hr-HR" dirty="0"/>
              <a:t>U njoj se pretpostavlja da dijete shvaća kako druge osobe imaju zasebne misli i osjećaje, koji pokatkad ne moraju odgovarati neposrednoj okolini, što je slično konceptu </a:t>
            </a:r>
            <a:r>
              <a:rPr lang="hr-HR" dirty="0" err="1"/>
              <a:t>mentalizacije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3405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43B5A1-0CF2-7543-977F-B53B8580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Anne i Sally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228686-4347-0D27-D5D0-6405DAC46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92224"/>
            <a:ext cx="6347714" cy="4249139"/>
          </a:xfrm>
        </p:spPr>
        <p:txBody>
          <a:bodyPr>
            <a:normAutofit lnSpcReduction="10000"/>
          </a:bodyPr>
          <a:lstStyle/>
          <a:p>
            <a:r>
              <a:rPr lang="hr-HR" dirty="0"/>
              <a:t>dvije lutke na pozornici, Anne i Sally, imaju svaka svoj ormarić, npr. Anne bijeli, a Sally zeleni</a:t>
            </a:r>
          </a:p>
          <a:p>
            <a:r>
              <a:rPr lang="hr-HR" dirty="0"/>
              <a:t>Anne stavlja figuricu u bijeli ormarić te odlazi s pozornice</a:t>
            </a:r>
          </a:p>
          <a:p>
            <a:r>
              <a:rPr lang="hr-HR" dirty="0"/>
              <a:t>Potom Sally prebacuje figuricu u zeleni ormarić. Anne se vraća na pozornicu, a djetetu se postavlja pitanje: „Što Anne misli, gdje je njezina figurica, u bijelom ili zelenom ormariću?” </a:t>
            </a:r>
          </a:p>
          <a:p>
            <a:r>
              <a:rPr lang="hr-HR" dirty="0"/>
              <a:t>Dijete s urednom „teorijom uma” odgovara da Anne misli da je figurica u bijelom ormariću, dok dijete s autizmom odgovara da Anne misli da je u zelenom</a:t>
            </a:r>
          </a:p>
          <a:p>
            <a:r>
              <a:rPr lang="hr-HR" dirty="0"/>
              <a:t> Važno je kako je pitanje bilo formulirano: „Gdje Anne misli da je nje </a:t>
            </a:r>
            <a:r>
              <a:rPr lang="hr-HR" dirty="0" err="1"/>
              <a:t>zina</a:t>
            </a:r>
            <a:r>
              <a:rPr lang="hr-HR" dirty="0"/>
              <a:t> figurica, a ne gdje se ona zaista nalazi“, što djeca s autizmom ne mogu razlikovati</a:t>
            </a:r>
          </a:p>
        </p:txBody>
      </p:sp>
    </p:spTree>
    <p:extLst>
      <p:ext uri="{BB962C8B-B14F-4D97-AF65-F5344CB8AC3E}">
        <p14:creationId xmlns:p14="http://schemas.microsoft.com/office/powerpoint/2010/main" val="206276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Prednosti DSM-5 klasifikacije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 </a:t>
            </a:r>
            <a:r>
              <a:rPr dirty="0" err="1"/>
              <a:t>Bolje</a:t>
            </a:r>
            <a:r>
              <a:rPr dirty="0"/>
              <a:t> </a:t>
            </a:r>
            <a:r>
              <a:rPr dirty="0" err="1"/>
              <a:t>definirani</a:t>
            </a:r>
            <a:r>
              <a:rPr dirty="0"/>
              <a:t> </a:t>
            </a:r>
            <a:r>
              <a:rPr dirty="0" err="1"/>
              <a:t>kriteriji</a:t>
            </a:r>
            <a:r>
              <a:rPr dirty="0"/>
              <a:t> za </a:t>
            </a:r>
            <a:r>
              <a:rPr dirty="0" err="1"/>
              <a:t>dijagnozu</a:t>
            </a:r>
            <a:r>
              <a:rPr dirty="0"/>
              <a:t> </a:t>
            </a:r>
            <a:r>
              <a:rPr dirty="0" err="1"/>
              <a:t>već</a:t>
            </a:r>
            <a:r>
              <a:rPr dirty="0"/>
              <a:t> u </a:t>
            </a:r>
            <a:r>
              <a:rPr dirty="0" err="1"/>
              <a:t>drugoj</a:t>
            </a:r>
            <a:r>
              <a:rPr dirty="0"/>
              <a:t> </a:t>
            </a:r>
            <a:r>
              <a:rPr dirty="0" err="1"/>
              <a:t>godini</a:t>
            </a:r>
            <a:r>
              <a:rPr dirty="0"/>
              <a:t> </a:t>
            </a:r>
            <a:r>
              <a:rPr dirty="0" err="1"/>
              <a:t>života</a:t>
            </a:r>
            <a:endParaRPr dirty="0"/>
          </a:p>
          <a:p>
            <a:r>
              <a:rPr dirty="0" err="1"/>
              <a:t>Kompatibilnost</a:t>
            </a:r>
            <a:r>
              <a:rPr dirty="0"/>
              <a:t> s </a:t>
            </a:r>
            <a:r>
              <a:rPr dirty="0" err="1"/>
              <a:t>klasifikacijom</a:t>
            </a:r>
            <a:r>
              <a:rPr dirty="0"/>
              <a:t> Zero to Five (DC:0-5tm 2016)</a:t>
            </a:r>
          </a:p>
          <a:p>
            <a:r>
              <a:rPr dirty="0" err="1"/>
              <a:t>Uvođenje</a:t>
            </a:r>
            <a:r>
              <a:rPr dirty="0"/>
              <a:t> </a:t>
            </a:r>
            <a:r>
              <a:rPr dirty="0" err="1"/>
              <a:t>dijagnoze</a:t>
            </a:r>
            <a:r>
              <a:rPr dirty="0"/>
              <a:t> </a:t>
            </a:r>
            <a:r>
              <a:rPr lang="hr-HR" dirty="0"/>
              <a:t>R</a:t>
            </a:r>
            <a:r>
              <a:rPr dirty="0"/>
              <a:t>ani </a:t>
            </a:r>
            <a:r>
              <a:rPr dirty="0" err="1"/>
              <a:t>atipični</a:t>
            </a:r>
            <a:r>
              <a:rPr dirty="0"/>
              <a:t> </a:t>
            </a:r>
            <a:r>
              <a:rPr dirty="0" err="1"/>
              <a:t>autistični</a:t>
            </a:r>
            <a:r>
              <a:rPr dirty="0"/>
              <a:t> </a:t>
            </a:r>
            <a:r>
              <a:rPr dirty="0" err="1"/>
              <a:t>spektar</a:t>
            </a:r>
            <a:r>
              <a:rPr dirty="0"/>
              <a:t> </a:t>
            </a:r>
            <a:r>
              <a:rPr dirty="0" err="1"/>
              <a:t>poremećaja</a:t>
            </a:r>
            <a:r>
              <a:rPr dirty="0"/>
              <a:t> (RAASP)</a:t>
            </a:r>
          </a:p>
          <a:p>
            <a:r>
              <a:rPr dirty="0" err="1"/>
              <a:t>Moguća</a:t>
            </a:r>
            <a:r>
              <a:rPr dirty="0"/>
              <a:t> </a:t>
            </a:r>
            <a:r>
              <a:rPr dirty="0" err="1"/>
              <a:t>dijagnoza</a:t>
            </a:r>
            <a:r>
              <a:rPr dirty="0"/>
              <a:t> </a:t>
            </a:r>
            <a:r>
              <a:rPr dirty="0" err="1"/>
              <a:t>već</a:t>
            </a:r>
            <a:r>
              <a:rPr dirty="0"/>
              <a:t> s 9 </a:t>
            </a:r>
            <a:r>
              <a:rPr dirty="0" err="1"/>
              <a:t>mjeseci</a:t>
            </a:r>
            <a:endParaRPr lang="hr-HR" dirty="0"/>
          </a:p>
          <a:p>
            <a:r>
              <a:rPr lang="hr-HR" dirty="0"/>
              <a:t>Ovo je učinjeno s namjerom da se što prije primijeni prikladna intervencija</a:t>
            </a:r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42E24D-E56E-1197-6FF4-9569249C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F41115-6AD1-57EF-CFAE-9159D9D4B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Nurobiološki</a:t>
            </a:r>
            <a:r>
              <a:rPr lang="hr-HR" dirty="0"/>
              <a:t> čimbenici-nije pronađen specifičan biološki marker, ni </a:t>
            </a:r>
            <a:r>
              <a:rPr lang="hr-HR" dirty="0" err="1"/>
              <a:t>pato</a:t>
            </a:r>
            <a:r>
              <a:rPr lang="hr-HR" dirty="0"/>
              <a:t> geni mehanizam</a:t>
            </a:r>
          </a:p>
          <a:p>
            <a:r>
              <a:rPr lang="hr-HR" dirty="0" err="1"/>
              <a:t>Neuroanatomske</a:t>
            </a:r>
            <a:r>
              <a:rPr lang="hr-HR" dirty="0"/>
              <a:t> promjene u mozgu-manjak neurona te </a:t>
            </a:r>
            <a:r>
              <a:rPr lang="hr-HR" dirty="0" err="1"/>
              <a:t>sma</a:t>
            </a:r>
            <a:r>
              <a:rPr lang="hr-HR" dirty="0"/>
              <a:t> njena </a:t>
            </a:r>
            <a:r>
              <a:rPr lang="hr-HR" dirty="0" err="1"/>
              <a:t>arborizacija</a:t>
            </a:r>
            <a:r>
              <a:rPr lang="hr-HR" dirty="0"/>
              <a:t> u određenim moždanim regijama</a:t>
            </a:r>
          </a:p>
          <a:p>
            <a:r>
              <a:rPr lang="hr-HR" dirty="0"/>
              <a:t>Volumen mozga može biti povećan (2 – 10 %) što je najuočljivije u </a:t>
            </a:r>
            <a:r>
              <a:rPr lang="hr-HR" dirty="0" err="1"/>
              <a:t>predškol</a:t>
            </a:r>
            <a:r>
              <a:rPr lang="hr-HR" dirty="0"/>
              <a:t> </a:t>
            </a:r>
            <a:r>
              <a:rPr lang="hr-HR" dirty="0" err="1"/>
              <a:t>skoj</a:t>
            </a:r>
            <a:r>
              <a:rPr lang="hr-HR" dirty="0"/>
              <a:t> dobi </a:t>
            </a:r>
          </a:p>
        </p:txBody>
      </p:sp>
    </p:spTree>
    <p:extLst>
      <p:ext uri="{BB962C8B-B14F-4D97-AF65-F5344CB8AC3E}">
        <p14:creationId xmlns:p14="http://schemas.microsoft.com/office/powerpoint/2010/main" val="1849935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49543C-D334-2122-A896-56C5FAD9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Farmakološko liječenje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B4D8F54-534F-CF59-45F6-E6610195D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mogu biti korisna za ublaživanje nespecifičnih simptoma, kao što su agresivnost i autoagresivnost, iritabilnost, repetitivni i stereotipni pokreti te pretjerana aktivnost </a:t>
            </a:r>
          </a:p>
          <a:p>
            <a:r>
              <a:rPr lang="hr-HR" dirty="0"/>
              <a:t> Postoje konzistentni podatci o dokazanoj učinkovitosti </a:t>
            </a:r>
            <a:r>
              <a:rPr lang="hr-HR" dirty="0" err="1"/>
              <a:t>antipsiho</a:t>
            </a:r>
            <a:r>
              <a:rPr lang="hr-HR" dirty="0"/>
              <a:t> tika (</a:t>
            </a:r>
            <a:r>
              <a:rPr lang="hr-HR" dirty="0" err="1"/>
              <a:t>risperidon</a:t>
            </a:r>
            <a:r>
              <a:rPr lang="hr-HR" dirty="0"/>
              <a:t>, </a:t>
            </a:r>
            <a:r>
              <a:rPr lang="hr-HR" dirty="0" err="1"/>
              <a:t>aripiprazol</a:t>
            </a:r>
            <a:r>
              <a:rPr lang="hr-HR" dirty="0"/>
              <a:t>) za ublaživanje dodatnih simptoma kao što su agresivnost i iritabilnost, uz nisku početnu dozu, postizanje minimalne učinkovite doze te pažljivo praćenje nuspojava</a:t>
            </a:r>
          </a:p>
          <a:p>
            <a:r>
              <a:rPr lang="hr-HR" dirty="0" err="1"/>
              <a:t>Metilfenidat</a:t>
            </a:r>
            <a:r>
              <a:rPr lang="hr-HR" dirty="0"/>
              <a:t> u </a:t>
            </a:r>
            <a:r>
              <a:rPr lang="hr-HR" dirty="0" err="1"/>
              <a:t>komorbiditetu</a:t>
            </a:r>
            <a:r>
              <a:rPr lang="hr-HR" dirty="0"/>
              <a:t> s ADHD-om</a:t>
            </a:r>
          </a:p>
        </p:txBody>
      </p:sp>
    </p:spTree>
    <p:extLst>
      <p:ext uri="{BB962C8B-B14F-4D97-AF65-F5344CB8AC3E}">
        <p14:creationId xmlns:p14="http://schemas.microsoft.com/office/powerpoint/2010/main" val="2329505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827F041A-095A-BECA-D5AB-A9872A555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99" y="380542"/>
            <a:ext cx="6192114" cy="601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263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C0E0FEA4-F97B-8BA9-255C-62875BE5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227" y="594917"/>
            <a:ext cx="3362794" cy="56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549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BFA11D-3AD3-8C2C-877C-C0847F1B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E1B2ECC-5088-64D1-93BF-9C5B77BB1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146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Ključne promjene u DSM-5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 </a:t>
            </a:r>
            <a:r>
              <a:rPr dirty="0" err="1"/>
              <a:t>Zamjena</a:t>
            </a:r>
            <a:r>
              <a:rPr dirty="0"/>
              <a:t> </a:t>
            </a:r>
            <a:r>
              <a:rPr dirty="0" err="1"/>
              <a:t>trijade</a:t>
            </a:r>
            <a:r>
              <a:rPr dirty="0"/>
              <a:t> </a:t>
            </a:r>
            <a:r>
              <a:rPr dirty="0" err="1"/>
              <a:t>simptoma</a:t>
            </a:r>
            <a:r>
              <a:rPr dirty="0"/>
              <a:t> s </a:t>
            </a:r>
            <a:r>
              <a:rPr dirty="0" err="1"/>
              <a:t>dvije</a:t>
            </a:r>
            <a:r>
              <a:rPr dirty="0"/>
              <a:t> </a:t>
            </a:r>
            <a:r>
              <a:rPr dirty="0" err="1"/>
              <a:t>domene</a:t>
            </a:r>
            <a:r>
              <a:rPr dirty="0"/>
              <a:t>:</a:t>
            </a:r>
          </a:p>
          <a:p>
            <a:r>
              <a:rPr dirty="0"/>
              <a:t>  1. </a:t>
            </a:r>
            <a:r>
              <a:rPr dirty="0" err="1"/>
              <a:t>Oštećenje</a:t>
            </a:r>
            <a:r>
              <a:rPr dirty="0"/>
              <a:t> </a:t>
            </a:r>
            <a:r>
              <a:rPr dirty="0" err="1"/>
              <a:t>socijalno-komunikacijskih</a:t>
            </a:r>
            <a:r>
              <a:rPr dirty="0"/>
              <a:t> </a:t>
            </a:r>
            <a:r>
              <a:rPr dirty="0" err="1"/>
              <a:t>vještina</a:t>
            </a:r>
            <a:endParaRPr dirty="0"/>
          </a:p>
          <a:p>
            <a:r>
              <a:rPr dirty="0"/>
              <a:t>  2. </a:t>
            </a:r>
            <a:r>
              <a:rPr dirty="0" err="1"/>
              <a:t>Prisutnost</a:t>
            </a:r>
            <a:r>
              <a:rPr dirty="0"/>
              <a:t> </a:t>
            </a:r>
            <a:r>
              <a:rPr dirty="0" err="1"/>
              <a:t>repetitivnog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stereotipnog</a:t>
            </a:r>
            <a:r>
              <a:rPr dirty="0"/>
              <a:t> </a:t>
            </a:r>
            <a:r>
              <a:rPr dirty="0" err="1"/>
              <a:t>ponašanja</a:t>
            </a:r>
            <a:endParaRPr dirty="0"/>
          </a:p>
          <a:p>
            <a:r>
              <a:rPr dirty="0"/>
              <a:t> </a:t>
            </a:r>
            <a:r>
              <a:rPr dirty="0" err="1"/>
              <a:t>Kašnjenja</a:t>
            </a:r>
            <a:r>
              <a:rPr dirty="0"/>
              <a:t> u </a:t>
            </a:r>
            <a:r>
              <a:rPr dirty="0" err="1"/>
              <a:t>jezičnom</a:t>
            </a:r>
            <a:r>
              <a:rPr dirty="0"/>
              <a:t> </a:t>
            </a:r>
            <a:r>
              <a:rPr dirty="0" err="1"/>
              <a:t>razvoju</a:t>
            </a:r>
            <a:r>
              <a:rPr dirty="0"/>
              <a:t> </a:t>
            </a:r>
            <a:r>
              <a:rPr dirty="0" err="1"/>
              <a:t>izostavljena</a:t>
            </a:r>
            <a:r>
              <a:rPr dirty="0"/>
              <a:t> </a:t>
            </a:r>
            <a:r>
              <a:rPr dirty="0" err="1"/>
              <a:t>iz</a:t>
            </a:r>
            <a:r>
              <a:rPr dirty="0"/>
              <a:t> </a:t>
            </a:r>
            <a:r>
              <a:rPr dirty="0" err="1"/>
              <a:t>dijagnostičkih</a:t>
            </a:r>
            <a:r>
              <a:rPr dirty="0"/>
              <a:t> </a:t>
            </a:r>
            <a:r>
              <a:rPr dirty="0" err="1"/>
              <a:t>kriterija</a:t>
            </a:r>
            <a:endParaRPr dirty="0"/>
          </a:p>
          <a:p>
            <a:r>
              <a:rPr dirty="0" err="1"/>
              <a:t>Uvođenje</a:t>
            </a:r>
            <a:r>
              <a:rPr dirty="0"/>
              <a:t> </a:t>
            </a:r>
            <a:r>
              <a:rPr dirty="0" err="1"/>
              <a:t>senzorne</a:t>
            </a:r>
            <a:r>
              <a:rPr dirty="0"/>
              <a:t> </a:t>
            </a:r>
            <a:r>
              <a:rPr dirty="0" err="1"/>
              <a:t>reaktivnosti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okolinske</a:t>
            </a:r>
            <a:r>
              <a:rPr dirty="0"/>
              <a:t> </a:t>
            </a:r>
            <a:r>
              <a:rPr dirty="0" err="1"/>
              <a:t>čimbenike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Dijagnostički kriteriji prema DSM-5 i DC:0-5tm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Kriterij</a:t>
            </a:r>
            <a:r>
              <a:rPr dirty="0"/>
              <a:t> A: </a:t>
            </a:r>
            <a:r>
              <a:rPr dirty="0" err="1"/>
              <a:t>Perzistentni</a:t>
            </a:r>
            <a:r>
              <a:rPr dirty="0"/>
              <a:t> deficit u </a:t>
            </a:r>
            <a:r>
              <a:rPr dirty="0" err="1"/>
              <a:t>socijalnoj</a:t>
            </a:r>
            <a:r>
              <a:rPr dirty="0"/>
              <a:t> </a:t>
            </a:r>
            <a:r>
              <a:rPr dirty="0" err="1"/>
              <a:t>komunikaciji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interakciji</a:t>
            </a:r>
            <a:endParaRPr dirty="0"/>
          </a:p>
          <a:p>
            <a:r>
              <a:rPr dirty="0" err="1"/>
              <a:t>Sva</a:t>
            </a:r>
            <a:r>
              <a:rPr dirty="0"/>
              <a:t> tri </a:t>
            </a:r>
            <a:r>
              <a:rPr dirty="0" err="1"/>
              <a:t>simptoma</a:t>
            </a:r>
            <a:r>
              <a:rPr dirty="0"/>
              <a:t> </a:t>
            </a:r>
            <a:r>
              <a:rPr dirty="0" err="1"/>
              <a:t>moraju</a:t>
            </a:r>
            <a:r>
              <a:rPr dirty="0"/>
              <a:t> </a:t>
            </a:r>
            <a:r>
              <a:rPr dirty="0" err="1"/>
              <a:t>biti</a:t>
            </a:r>
            <a:r>
              <a:rPr dirty="0"/>
              <a:t> </a:t>
            </a:r>
            <a:r>
              <a:rPr dirty="0" err="1"/>
              <a:t>prisutna</a:t>
            </a:r>
            <a:r>
              <a:rPr dirty="0"/>
              <a:t>:</a:t>
            </a:r>
          </a:p>
          <a:p>
            <a:r>
              <a:rPr dirty="0"/>
              <a:t>  1. Deficit u </a:t>
            </a:r>
            <a:r>
              <a:rPr dirty="0" err="1"/>
              <a:t>socijalno-emocionalnoj</a:t>
            </a:r>
            <a:r>
              <a:rPr dirty="0"/>
              <a:t> </a:t>
            </a:r>
            <a:r>
              <a:rPr dirty="0" err="1"/>
              <a:t>uzajamnosti</a:t>
            </a:r>
            <a:endParaRPr dirty="0"/>
          </a:p>
          <a:p>
            <a:r>
              <a:rPr dirty="0"/>
              <a:t>  2. Deficit u </a:t>
            </a:r>
            <a:r>
              <a:rPr dirty="0" err="1"/>
              <a:t>neverbalnom</a:t>
            </a:r>
            <a:r>
              <a:rPr dirty="0"/>
              <a:t> </a:t>
            </a:r>
            <a:r>
              <a:rPr dirty="0" err="1"/>
              <a:t>komunikacijskom</a:t>
            </a:r>
            <a:r>
              <a:rPr dirty="0"/>
              <a:t> </a:t>
            </a:r>
            <a:r>
              <a:rPr dirty="0" err="1"/>
              <a:t>ponašanju</a:t>
            </a:r>
            <a:endParaRPr dirty="0"/>
          </a:p>
          <a:p>
            <a:r>
              <a:rPr dirty="0"/>
              <a:t>  3. Deficit u </a:t>
            </a:r>
            <a:r>
              <a:rPr dirty="0" err="1"/>
              <a:t>uspostavljanju</a:t>
            </a:r>
            <a:r>
              <a:rPr dirty="0"/>
              <a:t>, </a:t>
            </a:r>
            <a:r>
              <a:rPr dirty="0" err="1"/>
              <a:t>održavanju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razumijevanju</a:t>
            </a:r>
            <a:r>
              <a:rPr dirty="0"/>
              <a:t> </a:t>
            </a:r>
            <a:r>
              <a:rPr dirty="0" err="1"/>
              <a:t>odnosa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sz="3600" dirty="0"/>
            </a:br>
            <a:r>
              <a:rPr lang="es-ES" dirty="0"/>
              <a:t>1. Deficit u socijalno-emocionalnoj uzajamnosti</a:t>
            </a:r>
            <a:br>
              <a:rPr lang="es-ES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Sposobnost da se sudjeluje s drugima i dijele misli i osjećaji</a:t>
            </a:r>
          </a:p>
          <a:p>
            <a:r>
              <a:rPr lang="hr-HR" dirty="0"/>
              <a:t>Jasno su izraženi u male djece koja mogu pokazivati slabo ili nikakvo započinjanje socijalne interakcije, nema dijeljenje emocija, a oslabljeno je ili uopće nema oponašanja ponašanja drugih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43694E-2B44-5557-70FE-E0EAA216E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953805D-FFBB-0B73-AD48-831ACE4EE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Ono jezika što postoji često je jednostrano, nedostaje socijalne uzajamnosti, i koristi se za zahtjeve ili oznake, a ne za razjašnjenja, podjelu osjećaja ili razgovor</a:t>
            </a:r>
          </a:p>
          <a:p>
            <a:r>
              <a:rPr lang="hr-HR" dirty="0"/>
              <a:t>Nema igre skrivača, izbjegavanje pogleda očima, manjak uzvraćanja smiješkom, rijetko odgovaranje na poziv, čini se kao da dijete ne čuje</a:t>
            </a:r>
          </a:p>
        </p:txBody>
      </p:sp>
    </p:spTree>
    <p:extLst>
      <p:ext uri="{BB962C8B-B14F-4D97-AF65-F5344CB8AC3E}">
        <p14:creationId xmlns:p14="http://schemas.microsoft.com/office/powerpoint/2010/main" val="275985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FD537A-70AC-EE21-7C6E-CD17D3EC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dirty="0"/>
            </a:br>
            <a:r>
              <a:rPr lang="hr-HR" dirty="0"/>
              <a:t>2. Deficit u neverbalnom ponašanju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674261F-6435-2A30-85A8-463287D9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Očituje se kroz nepostojanje, smanjeno ili atipično korištenje kontakta očima, gesta, facijalnih izražavanja, položaja tijela ili govorne intonacije</a:t>
            </a:r>
          </a:p>
          <a:p>
            <a:r>
              <a:rPr lang="hr-HR" dirty="0"/>
              <a:t>Rano obilježje je oštećena združena pažnja koja se manifestira kroz pomanjkanje pokazivanje prstom, rukom ili donošenja predmeta radi podjele interesa s drugima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289938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</TotalTime>
  <Words>2146</Words>
  <Application>Microsoft Office PowerPoint</Application>
  <PresentationFormat>Prikaz na zaslonu (4:3)</PresentationFormat>
  <Paragraphs>161</Paragraphs>
  <Slides>44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44</vt:i4>
      </vt:variant>
    </vt:vector>
  </HeadingPairs>
  <TitlesOfParts>
    <vt:vector size="48" baseType="lpstr">
      <vt:lpstr>Arial</vt:lpstr>
      <vt:lpstr>Trebuchet MS</vt:lpstr>
      <vt:lpstr>Wingdings 3</vt:lpstr>
      <vt:lpstr>Faseta</vt:lpstr>
      <vt:lpstr>Autistični spektar poremećaja (ASP)</vt:lpstr>
      <vt:lpstr>Definicija ASP-a</vt:lpstr>
      <vt:lpstr>DSM-5 i promjene u dijagnostici</vt:lpstr>
      <vt:lpstr>Prednosti DSM-5 klasifikacije</vt:lpstr>
      <vt:lpstr>Ključne promjene u DSM-5</vt:lpstr>
      <vt:lpstr>Dijagnostički kriteriji prema DSM-5 i DC:0-5tm</vt:lpstr>
      <vt:lpstr> 1. Deficit u socijalno-emocionalnoj uzajamnosti </vt:lpstr>
      <vt:lpstr>PowerPoint prezentacija</vt:lpstr>
      <vt:lpstr> 2. Deficit u neverbalnom ponašanju </vt:lpstr>
      <vt:lpstr>3. Deficit u uspostavljanju, održavanju i razumijevanju odnosa </vt:lpstr>
      <vt:lpstr>Kriterij B - Ograničeni i repetitivni obrasci ponašanja</vt:lpstr>
      <vt:lpstr>PowerPoint prezentacija</vt:lpstr>
      <vt:lpstr>PowerPoint prezentacija</vt:lpstr>
      <vt:lpstr>Kriterij C - Rana prisutnost simptoma</vt:lpstr>
      <vt:lpstr>PowerPoint prezentacija</vt:lpstr>
      <vt:lpstr>PowerPoint prezentacija</vt:lpstr>
      <vt:lpstr>Rani atipični autistični spektar poremećaja i autistični spektar poremećaja </vt:lpstr>
      <vt:lpstr>2. Epidemiologija </vt:lpstr>
      <vt:lpstr>3. Klinička slika ranog atipičnog spektra autističnog poremećaja (RAASP) </vt:lpstr>
      <vt:lpstr> Klinička slika ASP-a </vt:lpstr>
      <vt:lpstr> Klinička slika prema zahvaćenim područjima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Dijagnostika autizma </vt:lpstr>
      <vt:lpstr>Rizici za autizam </vt:lpstr>
      <vt:lpstr>„Red flags”</vt:lpstr>
      <vt:lpstr>PowerPoint prezentacija</vt:lpstr>
      <vt:lpstr>Dijagnostika 1. stupnja- pedijatar</vt:lpstr>
      <vt:lpstr>Dijagnostika 2. stupnja-multidisciplinarni tim</vt:lpstr>
      <vt:lpstr>PowerPoint prezentacija</vt:lpstr>
      <vt:lpstr>PowerPoint prezentacija</vt:lpstr>
      <vt:lpstr>Etiopatogeneza</vt:lpstr>
      <vt:lpstr>PowerPoint prezentacija</vt:lpstr>
      <vt:lpstr>Teorija uma</vt:lpstr>
      <vt:lpstr>Anne i Sally</vt:lpstr>
      <vt:lpstr>PowerPoint prezentacija</vt:lpstr>
      <vt:lpstr>Farmakološko liječenje</vt:lpstr>
      <vt:lpstr>PowerPoint prezentacija</vt:lpstr>
      <vt:lpstr>PowerPoint prezentacija</vt:lpstr>
      <vt:lpstr>Hvala na pažnji!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Korisnik</dc:creator>
  <cp:keywords/>
  <dc:description>generated using python-pptx</dc:description>
  <cp:lastModifiedBy>Udruga Moje dijete Solin</cp:lastModifiedBy>
  <cp:revision>20</cp:revision>
  <dcterms:created xsi:type="dcterms:W3CDTF">2013-01-27T09:14:16Z</dcterms:created>
  <dcterms:modified xsi:type="dcterms:W3CDTF">2025-06-17T11:59:52Z</dcterms:modified>
  <cp:category/>
</cp:coreProperties>
</file>